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1"/>
  </p:notesMasterIdLst>
  <p:sldIdLst>
    <p:sldId id="292" r:id="rId2"/>
    <p:sldId id="293" r:id="rId3"/>
    <p:sldId id="290" r:id="rId4"/>
    <p:sldId id="259" r:id="rId5"/>
    <p:sldId id="291" r:id="rId6"/>
    <p:sldId id="261" r:id="rId7"/>
    <p:sldId id="296" r:id="rId8"/>
    <p:sldId id="297" r:id="rId9"/>
    <p:sldId id="262" r:id="rId10"/>
    <p:sldId id="294" r:id="rId11"/>
    <p:sldId id="295" r:id="rId12"/>
    <p:sldId id="270" r:id="rId13"/>
    <p:sldId id="304" r:id="rId14"/>
    <p:sldId id="271" r:id="rId15"/>
    <p:sldId id="272" r:id="rId16"/>
    <p:sldId id="275" r:id="rId17"/>
    <p:sldId id="273" r:id="rId18"/>
    <p:sldId id="276" r:id="rId19"/>
    <p:sldId id="277" r:id="rId20"/>
    <p:sldId id="268" r:id="rId21"/>
    <p:sldId id="269" r:id="rId22"/>
    <p:sldId id="278" r:id="rId23"/>
    <p:sldId id="279" r:id="rId24"/>
    <p:sldId id="280" r:id="rId25"/>
    <p:sldId id="286" r:id="rId26"/>
    <p:sldId id="282" r:id="rId27"/>
    <p:sldId id="283" r:id="rId28"/>
    <p:sldId id="284" r:id="rId29"/>
    <p:sldId id="285" r:id="rId30"/>
    <p:sldId id="287" r:id="rId31"/>
    <p:sldId id="288" r:id="rId32"/>
    <p:sldId id="267" r:id="rId33"/>
    <p:sldId id="289" r:id="rId34"/>
    <p:sldId id="298" r:id="rId35"/>
    <p:sldId id="299" r:id="rId36"/>
    <p:sldId id="300" r:id="rId37"/>
    <p:sldId id="301" r:id="rId38"/>
    <p:sldId id="302" r:id="rId39"/>
    <p:sldId id="303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35" autoAdjust="0"/>
  </p:normalViewPr>
  <p:slideViewPr>
    <p:cSldViewPr snapToGrid="0">
      <p:cViewPr varScale="1">
        <p:scale>
          <a:sx n="89" d="100"/>
          <a:sy n="89" d="100"/>
        </p:scale>
        <p:origin x="-216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311C5-510D-4D40-872A-5FE0EA4AADEE}" type="datetimeFigureOut">
              <a:rPr lang="en-US" smtClean="0"/>
              <a:t>12/30/2019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FFAD7-D7C5-4767-ADA9-531E8B6F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57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32C82E-8B82-4AB7-A8E2-4BAA6E2F4B4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1915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4622AB-326C-42AD-8868-577188D9B9B8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471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063BD0-02F4-4B6F-8385-906B6C0F5136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199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DB8F1C-E93B-47FA-AFCF-11D5D6D3B139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212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02D9C9-2E75-4ECA-9106-4C69C3ABA52D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3333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89981D-7C86-444A-8F02-7821BC618835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42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7B9E252-6BFD-4753-B9E3-005ECC1538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37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488C7D7-B385-4121-9232-0A54A6EF8E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62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D5F81D57-C735-4348-A22B-4EFA5CEDC1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4828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2E2B5E4-8711-42EE-8942-375F500652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4725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3DA06CE-2E82-4723-8490-E79DBF5229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8504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B1A7C34-5609-46C3-B7C9-674F114856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4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Lesson Plan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Objectives</a:t>
            </a:r>
          </a:p>
          <a:p>
            <a:pPr lvl="1" eaLnBrk="1" hangingPunct="1"/>
            <a:r>
              <a:rPr lang="en-US" altLang="en-US" dirty="0" smtClean="0"/>
              <a:t>1, To under stand what an MCI is.</a:t>
            </a:r>
          </a:p>
          <a:p>
            <a:pPr lvl="1" eaLnBrk="1" hangingPunct="1"/>
            <a:r>
              <a:rPr lang="en-US" altLang="en-US" dirty="0" smtClean="0"/>
              <a:t>2, Who can declare there is an MCI. </a:t>
            </a:r>
          </a:p>
          <a:p>
            <a:pPr lvl="1" eaLnBrk="1" hangingPunct="1"/>
            <a:r>
              <a:rPr lang="en-US" altLang="en-US" dirty="0" smtClean="0"/>
              <a:t>3, What is START Triage. </a:t>
            </a:r>
          </a:p>
          <a:p>
            <a:pPr lvl="1" eaLnBrk="1" hangingPunct="1"/>
            <a:r>
              <a:rPr lang="en-US" altLang="en-US" dirty="0" smtClean="0"/>
              <a:t>4, How to use START triage.</a:t>
            </a:r>
          </a:p>
          <a:p>
            <a:pPr lvl="1" eaLnBrk="1" hangingPunct="1"/>
            <a:r>
              <a:rPr lang="en-US" altLang="en-US" dirty="0" smtClean="0"/>
              <a:t>5, Know were your MCI triage kits are stored.</a:t>
            </a:r>
          </a:p>
          <a:p>
            <a:pPr lvl="1" eaLnBrk="1" hangingPunct="1"/>
            <a:r>
              <a:rPr lang="en-US" altLang="en-US" dirty="0" smtClean="0"/>
              <a:t>6, Know were you MCI equipment is stored.</a:t>
            </a:r>
          </a:p>
          <a:p>
            <a:pPr lvl="1" eaLnBrk="1" hangingPunct="1"/>
            <a:r>
              <a:rPr lang="en-US" altLang="en-US" dirty="0" smtClean="0"/>
              <a:t>7, Know what is in you MCI tubs. </a:t>
            </a:r>
          </a:p>
          <a:p>
            <a:pPr lvl="1"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088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10363200" cy="1295400"/>
          </a:xfrm>
          <a:solidFill>
            <a:srgbClr val="FF0000"/>
          </a:soli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b="1" smtClean="0"/>
              <a:t>When and  how to use START Triage</a:t>
            </a:r>
            <a:r>
              <a:rPr lang="en-US" altLang="en-US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</a:t>
            </a:r>
          </a:p>
        </p:txBody>
      </p:sp>
      <p:pic>
        <p:nvPicPr>
          <p:cNvPr id="5124" name="Picture 4" descr="Tour Bus Cra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501775"/>
            <a:ext cx="10261600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53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10566400" cy="17526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Any time the Number of victims </a:t>
            </a:r>
            <a:br>
              <a:rPr lang="en-US" altLang="en-US" b="1" smtClean="0"/>
            </a:br>
            <a:r>
              <a:rPr lang="en-US" altLang="en-US" b="1" smtClean="0"/>
              <a:t>over stretches your resources</a:t>
            </a:r>
            <a:r>
              <a:rPr lang="en-US" altLang="en-US" smtClean="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 </a:t>
            </a:r>
          </a:p>
        </p:txBody>
      </p:sp>
      <p:pic>
        <p:nvPicPr>
          <p:cNvPr id="8196" name="Picture 5" descr="http://www.chinadaily.com.cn/world/images/attachement/jpg/site1/20080704/00096bb163c309d81781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27200"/>
            <a:ext cx="102616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7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186814"/>
            <a:ext cx="8534400" cy="1111044"/>
          </a:xfrm>
        </p:spPr>
        <p:txBody>
          <a:bodyPr>
            <a:normAutofit/>
          </a:bodyPr>
          <a:lstStyle/>
          <a:p>
            <a:r>
              <a:rPr lang="en-US" altLang="en-US" sz="4800" b="1" dirty="0">
                <a:solidFill>
                  <a:srgbClr val="FFFF00"/>
                </a:solidFill>
              </a:rPr>
              <a:t>START  </a:t>
            </a:r>
            <a:r>
              <a:rPr lang="en-US" altLang="en-US" sz="4800" b="1" dirty="0" smtClean="0">
                <a:solidFill>
                  <a:srgbClr val="FFFF00"/>
                </a:solidFill>
              </a:rPr>
              <a:t>TRIAGE Stands For</a:t>
            </a:r>
            <a:endParaRPr lang="en-US" altLang="en-US" sz="4800" b="1" dirty="0">
              <a:solidFill>
                <a:srgbClr val="FFFF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033838" cy="4530725"/>
          </a:xfrm>
        </p:spPr>
        <p:txBody>
          <a:bodyPr/>
          <a:lstStyle/>
          <a:p>
            <a:r>
              <a:rPr lang="en-US" altLang="en-US" sz="4400" b="1">
                <a:solidFill>
                  <a:srgbClr val="FFFF00"/>
                </a:solidFill>
              </a:rPr>
              <a:t>S</a:t>
            </a:r>
          </a:p>
          <a:p>
            <a:r>
              <a:rPr lang="en-US" altLang="en-US" sz="4400" b="1">
                <a:solidFill>
                  <a:srgbClr val="FFFF00"/>
                </a:solidFill>
              </a:rPr>
              <a:t>T</a:t>
            </a:r>
          </a:p>
          <a:p>
            <a:r>
              <a:rPr lang="en-US" altLang="en-US" sz="4400" b="1">
                <a:solidFill>
                  <a:srgbClr val="FFFF00"/>
                </a:solidFill>
              </a:rPr>
              <a:t>A</a:t>
            </a:r>
          </a:p>
          <a:p>
            <a:r>
              <a:rPr lang="en-US" altLang="en-US" sz="4400" b="1">
                <a:solidFill>
                  <a:srgbClr val="FFFF00"/>
                </a:solidFill>
              </a:rPr>
              <a:t>R</a:t>
            </a:r>
          </a:p>
          <a:p>
            <a:r>
              <a:rPr lang="en-US" altLang="en-US" sz="4400" b="1">
                <a:solidFill>
                  <a:srgbClr val="FFFF00"/>
                </a:solidFill>
              </a:rPr>
              <a:t>T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6964" y="1600201"/>
            <a:ext cx="4033837" cy="4530725"/>
          </a:xfrm>
        </p:spPr>
        <p:txBody>
          <a:bodyPr/>
          <a:lstStyle/>
          <a:p>
            <a:r>
              <a:rPr lang="en-US" altLang="en-US" sz="4400" b="1" dirty="0">
                <a:solidFill>
                  <a:srgbClr val="FFFF00"/>
                </a:solidFill>
              </a:rPr>
              <a:t>Simple</a:t>
            </a:r>
          </a:p>
          <a:p>
            <a:r>
              <a:rPr lang="en-US" altLang="en-US" sz="4400" b="1" dirty="0">
                <a:solidFill>
                  <a:srgbClr val="FFFF00"/>
                </a:solidFill>
              </a:rPr>
              <a:t>Triage</a:t>
            </a:r>
          </a:p>
          <a:p>
            <a:r>
              <a:rPr lang="en-US" altLang="en-US" sz="4400" b="1" dirty="0">
                <a:solidFill>
                  <a:srgbClr val="FFFF00"/>
                </a:solidFill>
              </a:rPr>
              <a:t>And</a:t>
            </a:r>
          </a:p>
          <a:p>
            <a:r>
              <a:rPr lang="en-US" altLang="en-US" sz="4400" b="1" dirty="0">
                <a:solidFill>
                  <a:srgbClr val="FFFF00"/>
                </a:solidFill>
              </a:rPr>
              <a:t>Rapid </a:t>
            </a:r>
          </a:p>
          <a:p>
            <a:r>
              <a:rPr lang="en-US" altLang="en-US" sz="4400" b="1" dirty="0">
                <a:solidFill>
                  <a:srgbClr val="FFFF00"/>
                </a:solidFill>
              </a:rPr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2343121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4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4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1"/>
            <a:ext cx="10006577" cy="1008404"/>
          </a:xfrm>
        </p:spPr>
        <p:txBody>
          <a:bodyPr/>
          <a:lstStyle/>
          <a:p>
            <a:r>
              <a:rPr lang="en-US" b="1" dirty="0" smtClean="0"/>
              <a:t>How do we do START Triage Step by step</a:t>
            </a:r>
            <a:endParaRPr lang="en-US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54" y="1179319"/>
            <a:ext cx="5657316" cy="282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628" y="2709016"/>
            <a:ext cx="5709712" cy="37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83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6600"/>
              <a:t>Step One</a:t>
            </a:r>
            <a:endParaRPr lang="en-US" alt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057400"/>
            <a:ext cx="38100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400" b="1"/>
              <a:t>First remove all the walking wounded.</a:t>
            </a:r>
          </a:p>
          <a:p>
            <a:pPr>
              <a:lnSpc>
                <a:spcPct val="90000"/>
              </a:lnSpc>
            </a:pPr>
            <a:r>
              <a:rPr lang="en-US" altLang="en-US" sz="2400" b="1"/>
              <a:t>Triage them all</a:t>
            </a:r>
          </a:p>
          <a:p>
            <a:pPr>
              <a:lnSpc>
                <a:spcPct val="90000"/>
              </a:lnSpc>
            </a:pPr>
            <a:r>
              <a:rPr lang="en-US" altLang="en-US" sz="2400" b="1"/>
              <a:t> </a:t>
            </a:r>
            <a:r>
              <a:rPr lang="en-US" altLang="en-US" sz="2400" b="1">
                <a:solidFill>
                  <a:srgbClr val="00FF00"/>
                </a:solidFill>
              </a:rPr>
              <a:t>GREEN ( MINOR ) walking wounded.</a:t>
            </a:r>
          </a:p>
          <a:p>
            <a:pPr>
              <a:lnSpc>
                <a:spcPct val="90000"/>
              </a:lnSpc>
            </a:pPr>
            <a:r>
              <a:rPr lang="en-US" altLang="en-US" sz="2400" b="1"/>
              <a:t>Direct walking wounded to predetermined treatment area.</a:t>
            </a:r>
          </a:p>
          <a:p>
            <a:pPr>
              <a:lnSpc>
                <a:spcPct val="90000"/>
              </a:lnSpc>
            </a:pPr>
            <a:r>
              <a:rPr lang="en-US" altLang="en-US" sz="2400" b="1"/>
              <a:t>Place  someone in charge.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</p:txBody>
      </p:sp>
      <p:graphicFrame>
        <p:nvGraphicFramePr>
          <p:cNvPr id="88068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5257800" y="1809750"/>
          <a:ext cx="5257800" cy="470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Clip" r:id="rId4" imgW="9752381" imgH="7314286" progId="MS_ClipArt_Gallery.2">
                  <p:embed/>
                </p:oleObj>
              </mc:Choice>
              <mc:Fallback>
                <p:oleObj name="Clip" r:id="rId4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809750"/>
                        <a:ext cx="5257800" cy="470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736548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1" y="0"/>
            <a:ext cx="8781521" cy="1012723"/>
          </a:xfrm>
        </p:spPr>
        <p:txBody>
          <a:bodyPr>
            <a:normAutofit fontScale="90000"/>
          </a:bodyPr>
          <a:lstStyle/>
          <a:p>
            <a:r>
              <a:rPr lang="en-US" altLang="en-US" sz="7200" b="1" dirty="0"/>
              <a:t>Step </a:t>
            </a:r>
            <a:r>
              <a:rPr lang="en-US" altLang="en-US" sz="7200" b="1" dirty="0" smtClean="0"/>
              <a:t>Two </a:t>
            </a:r>
            <a:r>
              <a:rPr lang="en-US" altLang="en-US" sz="7200" b="1" u="sng" dirty="0" smtClean="0"/>
              <a:t>R-P-M</a:t>
            </a:r>
            <a:r>
              <a:rPr lang="en-US" altLang="en-US" sz="7200" b="1" dirty="0" smtClean="0"/>
              <a:t> TEST</a:t>
            </a:r>
            <a:endParaRPr lang="en-US" altLang="en-US" b="1" dirty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48400" y="1981200"/>
            <a:ext cx="3810000" cy="4267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4400" b="1">
                <a:solidFill>
                  <a:srgbClr val="FFFF00"/>
                </a:solidFill>
              </a:rPr>
              <a:t>Respiration</a:t>
            </a:r>
          </a:p>
          <a:p>
            <a:pPr>
              <a:lnSpc>
                <a:spcPct val="90000"/>
              </a:lnSpc>
            </a:pPr>
            <a:endParaRPr lang="en-US" altLang="en-US" sz="4400" b="1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4400" b="1">
                <a:solidFill>
                  <a:srgbClr val="FFFF00"/>
                </a:solidFill>
              </a:rPr>
              <a:t>Perfusion</a:t>
            </a:r>
          </a:p>
          <a:p>
            <a:pPr>
              <a:lnSpc>
                <a:spcPct val="90000"/>
              </a:lnSpc>
            </a:pPr>
            <a:endParaRPr lang="en-US" altLang="en-US" sz="4000" b="1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4400" b="1">
                <a:solidFill>
                  <a:srgbClr val="FFFF00"/>
                </a:solidFill>
              </a:rPr>
              <a:t>Mental Statues</a:t>
            </a:r>
            <a:r>
              <a:rPr lang="en-US" altLang="en-US" sz="4000" b="1">
                <a:solidFill>
                  <a:srgbClr val="FFFF00"/>
                </a:solidFill>
              </a:rPr>
              <a:t> </a:t>
            </a:r>
            <a:endParaRPr lang="en-US" altLang="en-US" sz="400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4000">
              <a:solidFill>
                <a:srgbClr val="FFFF00"/>
              </a:solidFill>
            </a:endParaRP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5000" y="2664542"/>
            <a:ext cx="3810000" cy="292018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sz="8000" b="1" dirty="0"/>
              <a:t> </a:t>
            </a:r>
            <a:r>
              <a:rPr lang="en-US" altLang="en-US" sz="8000" b="1" dirty="0">
                <a:solidFill>
                  <a:srgbClr val="FFFF00"/>
                </a:solidFill>
              </a:rPr>
              <a:t>R</a:t>
            </a:r>
            <a:endParaRPr lang="en-US" altLang="en-US" sz="8000" b="1" i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8000" b="1" i="1" dirty="0">
                <a:solidFill>
                  <a:srgbClr val="FFFF00"/>
                </a:solidFill>
              </a:rPr>
              <a:t> P</a:t>
            </a:r>
          </a:p>
          <a:p>
            <a:pPr>
              <a:lnSpc>
                <a:spcPct val="90000"/>
              </a:lnSpc>
            </a:pPr>
            <a:r>
              <a:rPr lang="en-US" altLang="en-US" sz="8000" b="1" dirty="0">
                <a:solidFill>
                  <a:srgbClr val="FFFF00"/>
                </a:solidFill>
              </a:rPr>
              <a:t> M</a:t>
            </a:r>
          </a:p>
          <a:p>
            <a:pPr>
              <a:lnSpc>
                <a:spcPct val="90000"/>
              </a:lnSpc>
            </a:pPr>
            <a:endParaRPr lang="en-US" altLang="en-US" sz="6600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400" dirty="0"/>
          </a:p>
          <a:p>
            <a:pPr>
              <a:lnSpc>
                <a:spcPct val="90000"/>
              </a:lnSpc>
            </a:pPr>
            <a:endParaRPr lang="en-US" altLang="en-US" sz="2400" dirty="0"/>
          </a:p>
          <a:p>
            <a:pPr>
              <a:lnSpc>
                <a:spcPct val="90000"/>
              </a:lnSpc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9981855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 autoUpdateAnimBg="0"/>
      <p:bldP spid="9011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-245806"/>
            <a:ext cx="8534400" cy="2340077"/>
          </a:xfrm>
        </p:spPr>
        <p:txBody>
          <a:bodyPr/>
          <a:lstStyle/>
          <a:p>
            <a:r>
              <a:rPr lang="en-US" altLang="en-US" sz="7200" dirty="0">
                <a:solidFill>
                  <a:srgbClr val="FFFF00"/>
                </a:solidFill>
              </a:rPr>
              <a:t>R P M</a:t>
            </a:r>
            <a:r>
              <a:rPr lang="en-US" altLang="en-US" sz="7200" dirty="0"/>
              <a:t>  Test</a:t>
            </a:r>
            <a:endParaRPr lang="en-US" altLang="en-US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317" y="1425678"/>
            <a:ext cx="12034684" cy="5014451"/>
          </a:xfrm>
        </p:spPr>
        <p:txBody>
          <a:bodyPr>
            <a:normAutofit/>
          </a:bodyPr>
          <a:lstStyle/>
          <a:p>
            <a:r>
              <a:rPr lang="en-US" altLang="en-US" sz="4000" b="1" u="sng" dirty="0">
                <a:solidFill>
                  <a:srgbClr val="FFFF00"/>
                </a:solidFill>
              </a:rPr>
              <a:t>Respiration's</a:t>
            </a:r>
            <a:r>
              <a:rPr lang="en-US" altLang="en-US" sz="4000" b="1" u="sng" dirty="0">
                <a:solidFill>
                  <a:srgbClr val="FF0000"/>
                </a:solidFill>
              </a:rPr>
              <a:t>       </a:t>
            </a:r>
            <a:r>
              <a:rPr lang="en-US" altLang="en-US" sz="4000" b="1" u="sng" dirty="0"/>
              <a:t>30 or more</a:t>
            </a:r>
            <a:endParaRPr lang="en-US" altLang="en-US" sz="4000" b="1" dirty="0"/>
          </a:p>
          <a:p>
            <a:endParaRPr lang="en-US" altLang="en-US" sz="4000" b="1" dirty="0"/>
          </a:p>
          <a:p>
            <a:r>
              <a:rPr lang="en-US" altLang="en-US" sz="4000" b="1" u="sng" dirty="0">
                <a:solidFill>
                  <a:srgbClr val="FFFF00"/>
                </a:solidFill>
              </a:rPr>
              <a:t>Perfusion</a:t>
            </a:r>
            <a:r>
              <a:rPr lang="en-US" altLang="en-US" sz="4000" b="1" u="sng" dirty="0">
                <a:solidFill>
                  <a:srgbClr val="FF0000"/>
                </a:solidFill>
              </a:rPr>
              <a:t>      </a:t>
            </a:r>
            <a:r>
              <a:rPr lang="en-US" altLang="en-US" sz="4000" b="1" u="sng" dirty="0"/>
              <a:t>No radial </a:t>
            </a:r>
            <a:r>
              <a:rPr lang="en-US" altLang="en-US" sz="4000" b="1" u="sng" dirty="0" smtClean="0"/>
              <a:t>pulse, Slow Cap refill </a:t>
            </a:r>
            <a:endParaRPr lang="en-US" altLang="en-US" sz="4000" b="1" dirty="0"/>
          </a:p>
          <a:p>
            <a:endParaRPr lang="en-US" altLang="en-US" sz="4000" b="1" dirty="0"/>
          </a:p>
          <a:p>
            <a:r>
              <a:rPr lang="en-US" altLang="en-US" sz="4000" b="1" u="sng" dirty="0">
                <a:solidFill>
                  <a:srgbClr val="FFFF00"/>
                </a:solidFill>
              </a:rPr>
              <a:t>Mental Statues</a:t>
            </a:r>
            <a:r>
              <a:rPr lang="en-US" altLang="en-US" sz="4000" b="1" u="sng" dirty="0">
                <a:solidFill>
                  <a:srgbClr val="FF0000"/>
                </a:solidFill>
              </a:rPr>
              <a:t>     </a:t>
            </a:r>
            <a:r>
              <a:rPr lang="en-US" altLang="en-US" sz="4000" b="1" u="sng" dirty="0"/>
              <a:t>LOC</a:t>
            </a:r>
            <a:r>
              <a:rPr lang="en-US" altLang="en-US" sz="4000" b="1" dirty="0"/>
              <a:t> </a:t>
            </a:r>
            <a:r>
              <a:rPr lang="en-US" altLang="en-US" sz="4000" b="1" u="sng" dirty="0" smtClean="0"/>
              <a:t>Can not respond to you</a:t>
            </a:r>
            <a:endParaRPr lang="en-US" altLang="en-US" sz="4000" b="1" u="sng" dirty="0"/>
          </a:p>
        </p:txBody>
      </p:sp>
    </p:spTree>
    <p:extLst>
      <p:ext uri="{BB962C8B-B14F-4D97-AF65-F5344CB8AC3E}">
        <p14:creationId xmlns:p14="http://schemas.microsoft.com/office/powerpoint/2010/main" val="64301362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117988"/>
            <a:ext cx="8534400" cy="973393"/>
          </a:xfrm>
        </p:spPr>
        <p:txBody>
          <a:bodyPr>
            <a:normAutofit fontScale="90000"/>
          </a:bodyPr>
          <a:lstStyle/>
          <a:p>
            <a:r>
              <a:rPr lang="en-US" altLang="en-US" sz="6000" dirty="0">
                <a:solidFill>
                  <a:srgbClr val="FFFF00"/>
                </a:solidFill>
              </a:rPr>
              <a:t>RPM Test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0689" y="1327355"/>
            <a:ext cx="8534400" cy="4857136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altLang="en-US" sz="4400" dirty="0"/>
              <a:t>If they fail the RPM test.</a:t>
            </a:r>
          </a:p>
          <a:p>
            <a:r>
              <a:rPr lang="en-US" altLang="en-US" sz="4400" b="1" dirty="0">
                <a:solidFill>
                  <a:srgbClr val="FF0000"/>
                </a:solidFill>
              </a:rPr>
              <a:t>Red Immediate</a:t>
            </a:r>
          </a:p>
          <a:p>
            <a:r>
              <a:rPr lang="en-US" altLang="en-US" sz="4400" dirty="0"/>
              <a:t>If they pass the RPM test.</a:t>
            </a:r>
          </a:p>
          <a:p>
            <a:r>
              <a:rPr lang="en-US" altLang="en-US" sz="4400" b="1" dirty="0">
                <a:solidFill>
                  <a:srgbClr val="FFFF00"/>
                </a:solidFill>
              </a:rPr>
              <a:t>Yellow Delayed</a:t>
            </a:r>
            <a:r>
              <a:rPr lang="en-US" altLang="en-US" sz="4400" dirty="0"/>
              <a:t/>
            </a:r>
            <a:br>
              <a:rPr lang="en-US" altLang="en-US" sz="4400" dirty="0"/>
            </a:br>
            <a:endParaRPr lang="en-US" altLang="en-US" sz="4400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5360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/>
              <a:t>Rapid Treatment</a:t>
            </a:r>
            <a:r>
              <a:rPr lang="en-US" altLang="en-US"/>
              <a:t> 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84903" y="1600199"/>
            <a:ext cx="4205903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If patient has major bleeding.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You can stop major bleeding only.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People who need CPR are triage </a:t>
            </a:r>
            <a:r>
              <a:rPr lang="en-US" altLang="en-US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Black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Do not do start CPR with the limited resources.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598" y="1877960"/>
            <a:ext cx="5855112" cy="3903407"/>
          </a:xfrm>
        </p:spPr>
      </p:pic>
    </p:spTree>
    <p:extLst>
      <p:ext uri="{BB962C8B-B14F-4D97-AF65-F5344CB8AC3E}">
        <p14:creationId xmlns:p14="http://schemas.microsoft.com/office/powerpoint/2010/main" val="2328390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Jump START  Pediatric Patients</a:t>
            </a:r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386348" y="1447801"/>
            <a:ext cx="439502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2800" dirty="0"/>
              <a:t>Not breathing open airway</a:t>
            </a:r>
          </a:p>
          <a:p>
            <a:r>
              <a:rPr lang="en-US" altLang="en-US" sz="2800" dirty="0"/>
              <a:t>Apneic with a pulse give 5 rescue breaths.</a:t>
            </a:r>
          </a:p>
          <a:p>
            <a:r>
              <a:rPr lang="en-US" altLang="en-US" sz="2800" dirty="0"/>
              <a:t>If they start breathing  </a:t>
            </a:r>
            <a:r>
              <a:rPr lang="en-US" altLang="en-US" sz="2800" dirty="0">
                <a:solidFill>
                  <a:srgbClr val="FF0000"/>
                </a:solidFill>
              </a:rPr>
              <a:t>(Red Immediate)</a:t>
            </a:r>
          </a:p>
          <a:p>
            <a:r>
              <a:rPr lang="en-US" altLang="en-US" sz="2800" dirty="0"/>
              <a:t>Do not start breathing </a:t>
            </a:r>
            <a:r>
              <a:rPr lang="en-US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(Black Deceased)</a:t>
            </a:r>
          </a:p>
          <a:p>
            <a:r>
              <a:rPr lang="en-US" altLang="en-US" sz="2800" dirty="0"/>
              <a:t>Respiration rate               &lt;15 or &gt;45                     </a:t>
            </a:r>
            <a:r>
              <a:rPr lang="en-US" altLang="en-US" sz="2800" dirty="0">
                <a:solidFill>
                  <a:srgbClr val="FF0000"/>
                </a:solidFill>
              </a:rPr>
              <a:t>(Red Immediate )</a:t>
            </a:r>
            <a:r>
              <a:rPr lang="en-US" altLang="en-US" sz="2800" dirty="0"/>
              <a:t>  </a:t>
            </a:r>
          </a:p>
        </p:txBody>
      </p:sp>
      <p:pic>
        <p:nvPicPr>
          <p:cNvPr id="3" name="Online Image Placeholder 2"/>
          <p:cNvPicPr>
            <a:picLocks noGrp="1" noChangeAspect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88" y="1681316"/>
            <a:ext cx="6148829" cy="4119716"/>
          </a:xfrm>
        </p:spPr>
      </p:pic>
    </p:spTree>
    <p:extLst>
      <p:ext uri="{BB962C8B-B14F-4D97-AF65-F5344CB8AC3E}">
        <p14:creationId xmlns:p14="http://schemas.microsoft.com/office/powerpoint/2010/main" val="208097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Lesson Plan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Environment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Class room by use of a power point presentation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Student Background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All Students will be Township firefighter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Assessment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All students will be able to Know what an MCI 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Able to find Triage kits and know how to use them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Know were there MCI equipment is </a:t>
            </a:r>
            <a:r>
              <a:rPr lang="en-US" altLang="en-US" dirty="0" err="1" smtClean="0"/>
              <a:t>keeped</a:t>
            </a:r>
            <a:r>
              <a:rPr lang="en-US" alt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264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Equipment We Need On a MCI Call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altLang="en-US" sz="2800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clipArt" sz="half" idx="2"/>
          </p:nvPr>
        </p:nvSpPr>
        <p:spPr/>
      </p:sp>
      <p:pic>
        <p:nvPicPr>
          <p:cNvPr id="72710" name="Picture 6" descr="wrk05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24000"/>
            <a:ext cx="6629400" cy="463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6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FF00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rgbClr val="FFFF00"/>
                </a:solidFill>
              </a:rPr>
              <a:t>Township Fire &amp; Eau Claire County Triage </a:t>
            </a:r>
            <a:r>
              <a:rPr lang="en-US" altLang="en-US" b="1" dirty="0">
                <a:solidFill>
                  <a:srgbClr val="FFFF00"/>
                </a:solidFill>
              </a:rPr>
              <a:t>Kits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447801"/>
            <a:ext cx="4033838" cy="46831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sz="2800"/>
              <a:t>Triage wrist bands 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solidFill>
                  <a:srgbClr val="FF0000"/>
                </a:solidFill>
              </a:rPr>
              <a:t>20 Red</a:t>
            </a:r>
            <a:r>
              <a:rPr lang="en-US" altLang="en-US" sz="2800"/>
              <a:t>  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solidFill>
                  <a:srgbClr val="FFFF00"/>
                </a:solidFill>
              </a:rPr>
              <a:t>20 Yellow</a:t>
            </a:r>
            <a:r>
              <a:rPr lang="en-US" altLang="en-US" sz="2800"/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 </a:t>
            </a:r>
            <a:r>
              <a:rPr lang="en-US" altLang="en-US" sz="2800">
                <a:solidFill>
                  <a:srgbClr val="009900"/>
                </a:solidFill>
              </a:rPr>
              <a:t>20 Green</a:t>
            </a:r>
            <a:r>
              <a:rPr lang="en-US" altLang="en-US" sz="2800"/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 </a:t>
            </a:r>
            <a:r>
              <a:rPr lang="en-US" altLang="en-US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 Black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10 Airways Large 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10 Airways Small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10 5x9 Dressings 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1  1” Adhesive tape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1 Utility Scissors 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1 Start Triage Card 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</p:txBody>
      </p:sp>
      <p:sp>
        <p:nvSpPr>
          <p:cNvPr id="57351" name="Rectangle 7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altLang="en-US" sz="2400"/>
          </a:p>
        </p:txBody>
      </p:sp>
      <p:graphicFrame>
        <p:nvGraphicFramePr>
          <p:cNvPr id="57352" name="Object 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562600" y="1676400"/>
          <a:ext cx="48768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lip" r:id="rId3" imgW="9752381" imgH="7314286" progId="MS_ClipArt_Gallery.2">
                  <p:embed/>
                </p:oleObj>
              </mc:Choice>
              <mc:Fallback>
                <p:oleObj name="Clip" r:id="rId3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676400"/>
                        <a:ext cx="48768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75086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6600"/>
              <a:t>MCI Station Supplies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3886200" cy="428625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 b="1" dirty="0"/>
              <a:t>Eau Claire County has MCI supplies located at every</a:t>
            </a:r>
          </a:p>
          <a:p>
            <a:r>
              <a:rPr lang="en-US" altLang="en-US" sz="2800" b="1" dirty="0"/>
              <a:t>Fire Stations (15</a:t>
            </a:r>
            <a:r>
              <a:rPr lang="en-US" altLang="en-US" sz="2800" b="1" dirty="0" smtClean="0"/>
              <a:t>)</a:t>
            </a:r>
            <a:endParaRPr lang="en-US" altLang="en-US" sz="2800" b="1" dirty="0"/>
          </a:p>
          <a:p>
            <a:r>
              <a:rPr lang="en-US" altLang="en-US" sz="2800" b="1" dirty="0"/>
              <a:t>Mayo-One</a:t>
            </a:r>
          </a:p>
          <a:p>
            <a:r>
              <a:rPr lang="en-US" altLang="en-US" sz="2800" b="1" dirty="0"/>
              <a:t>Hospitals (2)</a:t>
            </a:r>
          </a:p>
          <a:p>
            <a:r>
              <a:rPr lang="en-US" altLang="en-US" sz="2800" b="1" dirty="0"/>
              <a:t>Airport</a:t>
            </a:r>
          </a:p>
          <a:p>
            <a:r>
              <a:rPr lang="en-US" altLang="en-US" sz="2800" b="1" dirty="0"/>
              <a:t>Two MCI supply tubs and 5 back boards</a:t>
            </a:r>
          </a:p>
        </p:txBody>
      </p:sp>
      <p:pic>
        <p:nvPicPr>
          <p:cNvPr id="60420" name="Picture 4" descr="Mvc-545x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1600200"/>
            <a:ext cx="6705600" cy="5086350"/>
          </a:xfrm>
        </p:spPr>
      </p:pic>
    </p:spTree>
    <p:extLst>
      <p:ext uri="{BB962C8B-B14F-4D97-AF65-F5344CB8AC3E}">
        <p14:creationId xmlns:p14="http://schemas.microsoft.com/office/powerpoint/2010/main" val="11503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54666" y="314633"/>
            <a:ext cx="8534400" cy="557980"/>
          </a:xfrm>
        </p:spPr>
        <p:txBody>
          <a:bodyPr>
            <a:noAutofit/>
          </a:bodyPr>
          <a:lstStyle/>
          <a:p>
            <a:r>
              <a:rPr lang="en-US" altLang="en-US" sz="4800" b="1" dirty="0"/>
              <a:t>MCI Tubs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1" y="1504335"/>
            <a:ext cx="4937655" cy="449006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Two Tubs (A &amp; B)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Tub (B) Blankets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5 wool blankets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5 disposable blankets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5 aluminum blankets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Tub (A)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 All the other EMS equipment.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graphicFrame>
        <p:nvGraphicFramePr>
          <p:cNvPr id="75780" name="Object 4"/>
          <p:cNvGraphicFramePr>
            <a:graphicFrameLocks noGrp="1" noChangeAspect="1"/>
          </p:cNvGraphicFramePr>
          <p:nvPr>
            <p:ph type="body" sz="half" idx="2"/>
            <p:extLst>
              <p:ext uri="{D42A27DB-BD31-4B8C-83A1-F6EECF244321}">
                <p14:modId xmlns:p14="http://schemas.microsoft.com/office/powerpoint/2010/main" val="1401932405"/>
              </p:ext>
            </p:extLst>
          </p:nvPr>
        </p:nvGraphicFramePr>
        <p:xfrm>
          <a:off x="5851287" y="1504335"/>
          <a:ext cx="5986752" cy="4490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Photo Editor Photo" r:id="rId3" imgW="24380952" imgH="18285714" progId="MSPhotoEd.3">
                  <p:embed/>
                </p:oleObj>
              </mc:Choice>
              <mc:Fallback>
                <p:oleObj name="Photo Editor Photo" r:id="rId3" imgW="24380952" imgH="1828571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1287" y="1504335"/>
                        <a:ext cx="5986752" cy="4490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979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MCI Trailer Equipment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altLang="en-US" sz="2800"/>
          </a:p>
        </p:txBody>
      </p:sp>
      <p:graphicFrame>
        <p:nvGraphicFramePr>
          <p:cNvPr id="71684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2514600" y="1295400"/>
          <a:ext cx="70104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Photo Editor Photo" r:id="rId3" imgW="24380952" imgH="18285714" progId="MSPhotoEd.3">
                  <p:embed/>
                </p:oleObj>
              </mc:Choice>
              <mc:Fallback>
                <p:oleObj name="Photo Editor Photo" r:id="rId3" imgW="24380952" imgH="1828571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295400"/>
                        <a:ext cx="7010400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194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792366" y="0"/>
            <a:ext cx="8534400" cy="1507067"/>
          </a:xfrm>
        </p:spPr>
        <p:txBody>
          <a:bodyPr/>
          <a:lstStyle/>
          <a:p>
            <a:r>
              <a:rPr lang="en-US" altLang="en-US" dirty="0"/>
              <a:t>Job Assignment Vests &amp; Supplies</a:t>
            </a:r>
          </a:p>
        </p:txBody>
      </p:sp>
      <p:graphicFrame>
        <p:nvGraphicFramePr>
          <p:cNvPr id="5427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87205606"/>
              </p:ext>
            </p:extLst>
          </p:nvPr>
        </p:nvGraphicFramePr>
        <p:xfrm>
          <a:off x="875071" y="1409700"/>
          <a:ext cx="52578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Clip" r:id="rId3" imgW="9752381" imgH="7314286" progId="MS_ClipArt_Gallery.2">
                  <p:embed/>
                </p:oleObj>
              </mc:Choice>
              <mc:Fallback>
                <p:oleObj name="Clip" r:id="rId3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071" y="1409700"/>
                        <a:ext cx="5257800" cy="441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7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6705600" y="1371600"/>
          <a:ext cx="5943600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Clip" r:id="rId5" imgW="9752381" imgH="7314286" progId="MS_ClipArt_Gallery.2">
                  <p:embed/>
                </p:oleObj>
              </mc:Choice>
              <mc:Fallback>
                <p:oleObj name="Clip" r:id="rId5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371600"/>
                        <a:ext cx="5943600" cy="445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579855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6000"/>
              <a:t>Oxygen Equipment</a:t>
            </a:r>
            <a:r>
              <a:rPr lang="en-US" altLang="en-US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81200"/>
            <a:ext cx="38100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800"/>
              <a:t>           </a:t>
            </a:r>
            <a:r>
              <a:rPr lang="en-US" altLang="en-US" sz="2400"/>
              <a:t>Able to deliver oxygen to 32 patients at one time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Portable and has 20 foot hose on each tank 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Easy to use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Able to regulate 4Lpm or 10Lpm  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Will last for 43 minutes with 32 patients at 10Lpm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/>
          </a:p>
        </p:txBody>
      </p:sp>
      <p:graphicFrame>
        <p:nvGraphicFramePr>
          <p:cNvPr id="58372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5334000" y="1752600"/>
          <a:ext cx="5181600" cy="456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Clip" r:id="rId3" imgW="9752381" imgH="7314286" progId="MS_ClipArt_Gallery.2">
                  <p:embed/>
                </p:oleObj>
              </mc:Choice>
              <mc:Fallback>
                <p:oleObj name="Clip" r:id="rId3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752600"/>
                        <a:ext cx="5181600" cy="4567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246148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6000"/>
              <a:t>Back MCI Trailer </a:t>
            </a:r>
            <a:endParaRPr lang="en-US" altLang="en-US" sz="400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0"/>
            <a:ext cx="3810000" cy="4114800"/>
          </a:xfrm>
        </p:spPr>
        <p:txBody>
          <a:bodyPr>
            <a:normAutofit fontScale="92500"/>
          </a:bodyPr>
          <a:lstStyle/>
          <a:p>
            <a:r>
              <a:rPr lang="en-US" altLang="en-US" sz="2800"/>
              <a:t>50 backboards are in the MCI trailer</a:t>
            </a:r>
          </a:p>
          <a:p>
            <a:r>
              <a:rPr lang="en-US" altLang="en-US" sz="2800"/>
              <a:t>150 C-collars            50 (L) 50 (M) 50 (S)</a:t>
            </a:r>
          </a:p>
          <a:p>
            <a:r>
              <a:rPr lang="en-US" altLang="en-US" sz="2800"/>
              <a:t>50 head beds </a:t>
            </a:r>
          </a:p>
          <a:p>
            <a:r>
              <a:rPr lang="en-US" altLang="en-US" sz="2800"/>
              <a:t>100 blankets </a:t>
            </a:r>
          </a:p>
          <a:p>
            <a:r>
              <a:rPr lang="en-US" altLang="en-US" sz="2800"/>
              <a:t>10 long wood splints</a:t>
            </a:r>
          </a:p>
          <a:p>
            <a:r>
              <a:rPr lang="en-US" altLang="en-US" sz="2800"/>
              <a:t>6 portable chairs </a:t>
            </a:r>
          </a:p>
        </p:txBody>
      </p:sp>
      <p:graphicFrame>
        <p:nvGraphicFramePr>
          <p:cNvPr id="59396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5334000" y="1752600"/>
          <a:ext cx="53340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Clip" r:id="rId3" imgW="9752381" imgH="7314286" progId="MS_ClipArt_Gallery.2">
                  <p:embed/>
                </p:oleObj>
              </mc:Choice>
              <mc:Fallback>
                <p:oleObj name="Clip" r:id="rId3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752600"/>
                        <a:ext cx="5334000" cy="510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088297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6600"/>
              <a:t>Medical Supplies  </a:t>
            </a:r>
            <a:endParaRPr lang="en-US" altLang="en-US"/>
          </a:p>
        </p:txBody>
      </p:sp>
      <p:graphicFrame>
        <p:nvGraphicFramePr>
          <p:cNvPr id="61443" name="Object 3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1524000" y="1828800"/>
          <a:ext cx="5334000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Clip" r:id="rId3" imgW="9752381" imgH="7314286" progId="MS_ClipArt_Gallery.2">
                  <p:embed/>
                </p:oleObj>
              </mc:Choice>
              <mc:Fallback>
                <p:oleObj name="Clip" r:id="rId3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828800"/>
                        <a:ext cx="5334000" cy="495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0" y="1600200"/>
            <a:ext cx="3810000" cy="44958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2800">
                <a:solidFill>
                  <a:srgbClr val="FF0000"/>
                </a:solidFill>
              </a:rPr>
              <a:t>Red </a:t>
            </a:r>
            <a:r>
              <a:rPr lang="en-US" altLang="en-US" sz="2800">
                <a:solidFill>
                  <a:srgbClr val="FFFF00"/>
                </a:solidFill>
              </a:rPr>
              <a:t>Yellow </a:t>
            </a:r>
            <a:r>
              <a:rPr lang="en-US" altLang="en-US" sz="2800">
                <a:solidFill>
                  <a:srgbClr val="009900"/>
                </a:solidFill>
              </a:rPr>
              <a:t>Green </a:t>
            </a:r>
            <a:r>
              <a:rPr lang="en-US" altLang="en-US" sz="2800"/>
              <a:t>treatment area kits</a:t>
            </a:r>
          </a:p>
          <a:p>
            <a:r>
              <a:rPr lang="en-US" altLang="en-US" sz="2800"/>
              <a:t>Burn kit</a:t>
            </a:r>
          </a:p>
          <a:p>
            <a:r>
              <a:rPr lang="en-US" altLang="en-US" sz="2800"/>
              <a:t>Airway kit</a:t>
            </a:r>
          </a:p>
          <a:p>
            <a:r>
              <a:rPr lang="en-US" altLang="en-US" sz="2800"/>
              <a:t>IV kit</a:t>
            </a:r>
          </a:p>
          <a:p>
            <a:r>
              <a:rPr lang="en-US" altLang="en-US" sz="2800"/>
              <a:t>Splinting kit</a:t>
            </a:r>
          </a:p>
          <a:p>
            <a:r>
              <a:rPr lang="en-US" altLang="en-US" sz="2800"/>
              <a:t>Trauma kit </a:t>
            </a:r>
          </a:p>
          <a:p>
            <a:r>
              <a:rPr lang="en-US" altLang="en-US" sz="2800"/>
              <a:t>Portable lighting </a:t>
            </a:r>
          </a:p>
          <a:p>
            <a:r>
              <a:rPr lang="en-US" altLang="en-US" sz="2800"/>
              <a:t>Water and ice cooler </a:t>
            </a:r>
          </a:p>
          <a:p>
            <a:r>
              <a:rPr lang="en-US" altLang="en-US" sz="2800"/>
              <a:t>Biohazard </a:t>
            </a:r>
          </a:p>
          <a:p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val="319582139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76747"/>
            <a:ext cx="9144000" cy="137651"/>
          </a:xfrm>
        </p:spPr>
        <p:txBody>
          <a:bodyPr>
            <a:normAutofit fontScale="90000"/>
          </a:bodyPr>
          <a:lstStyle/>
          <a:p>
            <a:r>
              <a:rPr lang="en-US" altLang="en-US" sz="6600" dirty="0"/>
              <a:t>Portable E-Z Up Shelters</a:t>
            </a:r>
            <a:endParaRPr lang="en-US" altLang="en-US" dirty="0"/>
          </a:p>
        </p:txBody>
      </p:sp>
      <p:graphicFrame>
        <p:nvGraphicFramePr>
          <p:cNvPr id="624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040951"/>
              </p:ext>
            </p:extLst>
          </p:nvPr>
        </p:nvGraphicFramePr>
        <p:xfrm>
          <a:off x="3190567" y="2266335"/>
          <a:ext cx="6400800" cy="419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Clip" r:id="rId3" imgW="9752381" imgH="7314286" progId="MS_ClipArt_Gallery.2">
                  <p:embed/>
                </p:oleObj>
              </mc:Choice>
              <mc:Fallback>
                <p:oleObj name="Clip" r:id="rId3" imgW="9752381" imgH="73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567" y="2266335"/>
                        <a:ext cx="6400800" cy="419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2641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Township Fire </a:t>
            </a:r>
          </a:p>
          <a:p>
            <a:pPr marL="0" indent="0">
              <a:buNone/>
            </a:pPr>
            <a:r>
              <a:rPr lang="en-US" sz="6000" b="1" dirty="0">
                <a:solidFill>
                  <a:srgbClr val="FFFF00"/>
                </a:solidFill>
              </a:rPr>
              <a:t> </a:t>
            </a:r>
            <a:r>
              <a:rPr lang="en-US" sz="6000" b="1" dirty="0" smtClean="0">
                <a:solidFill>
                  <a:srgbClr val="FFFF00"/>
                </a:solidFill>
              </a:rPr>
              <a:t>  Mass Casualty </a:t>
            </a:r>
          </a:p>
          <a:p>
            <a:pPr marL="0" indent="0">
              <a:buNone/>
            </a:pPr>
            <a:r>
              <a:rPr lang="en-US" sz="6000" b="1" dirty="0">
                <a:solidFill>
                  <a:srgbClr val="FFFF00"/>
                </a:solidFill>
              </a:rPr>
              <a:t> </a:t>
            </a:r>
            <a:r>
              <a:rPr lang="en-US" sz="6000" b="1" dirty="0" smtClean="0">
                <a:solidFill>
                  <a:srgbClr val="FFFF00"/>
                </a:solidFill>
              </a:rPr>
              <a:t>  Incident Plan</a:t>
            </a:r>
            <a:endParaRPr lang="en-US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00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2" y="383458"/>
            <a:ext cx="8534400" cy="1032387"/>
          </a:xfrm>
        </p:spPr>
        <p:txBody>
          <a:bodyPr/>
          <a:lstStyle/>
          <a:p>
            <a:r>
              <a:rPr lang="en-US" altLang="en-US" b="1" dirty="0"/>
              <a:t>How </a:t>
            </a:r>
            <a:r>
              <a:rPr lang="en-US" altLang="en-US" b="1" dirty="0" smtClean="0"/>
              <a:t>Do </a:t>
            </a:r>
            <a:r>
              <a:rPr lang="en-US" altLang="en-US" b="1" dirty="0"/>
              <a:t>handle an MCI</a:t>
            </a:r>
          </a:p>
        </p:txBody>
      </p:sp>
      <p:sp>
        <p:nvSpPr>
          <p:cNvPr id="6451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 </a:t>
            </a:r>
          </a:p>
        </p:txBody>
      </p:sp>
      <p:pic>
        <p:nvPicPr>
          <p:cNvPr id="64519" name="Picture 7" descr="101974344DisasterTorn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504" y="1275734"/>
            <a:ext cx="6934200" cy="46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17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/>
              <a:t>With Command and Control </a:t>
            </a:r>
            <a:endParaRPr lang="en-US" altLang="en-US" b="1" dirty="0"/>
          </a:p>
        </p:txBody>
      </p:sp>
      <p:graphicFrame>
        <p:nvGraphicFramePr>
          <p:cNvPr id="50179" name="Object 3"/>
          <p:cNvGraphicFramePr>
            <a:graphicFrameLocks noGrp="1" noChangeAspect="1"/>
          </p:cNvGraphicFramePr>
          <p:nvPr>
            <p:ph type="dgm" idx="1"/>
            <p:extLst>
              <p:ext uri="{D42A27DB-BD31-4B8C-83A1-F6EECF244321}">
                <p14:modId xmlns:p14="http://schemas.microsoft.com/office/powerpoint/2010/main" val="2496214906"/>
              </p:ext>
            </p:extLst>
          </p:nvPr>
        </p:nvGraphicFramePr>
        <p:xfrm>
          <a:off x="478362" y="1956621"/>
          <a:ext cx="11235275" cy="3480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MS Org Chart" r:id="rId3" imgW="7683480" imgH="2349360" progId="OrgPlusWOPX.4">
                  <p:embed followColorScheme="full"/>
                </p:oleObj>
              </mc:Choice>
              <mc:Fallback>
                <p:oleObj name="MS Org Chart" r:id="rId3" imgW="7683480" imgH="2349360" progId="OrgPlusWOPX.4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362" y="1956621"/>
                        <a:ext cx="11235275" cy="3480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44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8288594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/>
              <a:t>Only Sector Officers </a:t>
            </a:r>
            <a:r>
              <a:rPr lang="en-US" altLang="en-US" sz="4000" b="1" dirty="0" smtClean="0"/>
              <a:t>should Use </a:t>
            </a:r>
            <a:r>
              <a:rPr lang="en-US" altLang="en-US" sz="4000" b="1" dirty="0"/>
              <a:t>Radio Communications </a:t>
            </a:r>
          </a:p>
        </p:txBody>
      </p:sp>
      <p:graphicFrame>
        <p:nvGraphicFramePr>
          <p:cNvPr id="53251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752600" y="2971801"/>
          <a:ext cx="8686800" cy="302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MS Org Chart" r:id="rId3" imgW="7683480" imgH="2349360" progId="OrgPlusWOPX.4">
                  <p:embed followColorScheme="full"/>
                </p:oleObj>
              </mc:Choice>
              <mc:Fallback>
                <p:oleObj name="MS Org Chart" r:id="rId3" imgW="7683480" imgH="2349360" progId="OrgPlusWOPX.4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971801"/>
                        <a:ext cx="8686800" cy="302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52" name="Picture 4" descr="j025219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626" y="1791929"/>
            <a:ext cx="1136650" cy="434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 descr="j028055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3088" y="1219200"/>
            <a:ext cx="2246312" cy="304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2488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r>
              <a:rPr lang="en-US" altLang="en-US" sz="6600"/>
              <a:t>Control</a:t>
            </a:r>
            <a:r>
              <a:rPr lang="en-US" altLang="en-US"/>
              <a:t>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553200" y="1600200"/>
            <a:ext cx="38100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3600" b="1"/>
              <a:t>If  you don’t take control of the incident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4000" b="1"/>
              <a:t>The incident will take control of you</a:t>
            </a:r>
          </a:p>
        </p:txBody>
      </p:sp>
      <p:pic>
        <p:nvPicPr>
          <p:cNvPr id="113668" name="Picture 4" descr="control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676401"/>
            <a:ext cx="4876800" cy="4359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81148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10363200" cy="838200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MCI Test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025494"/>
            <a:ext cx="10363200" cy="5832505"/>
          </a:xfrm>
        </p:spPr>
        <p:txBody>
          <a:bodyPr>
            <a:normAutofit fontScale="32500" lnSpcReduction="2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/>
              <a:t>1,	</a:t>
            </a:r>
            <a:r>
              <a:rPr lang="en-US" altLang="en-US" sz="6200" dirty="0" smtClean="0">
                <a:solidFill>
                  <a:schemeClr val="bg1"/>
                </a:solidFill>
              </a:rPr>
              <a:t>What is the definition of a MCI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altLang="en-US" sz="6200" dirty="0" smtClean="0">
                <a:solidFill>
                  <a:schemeClr val="bg1"/>
                </a:solidFill>
              </a:rPr>
              <a:t>Car Accident with one patient 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altLang="en-US" sz="6200" dirty="0" smtClean="0">
                <a:solidFill>
                  <a:schemeClr val="bg1"/>
                </a:solidFill>
              </a:rPr>
              <a:t>A tornado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 startAt="3"/>
            </a:pPr>
            <a:r>
              <a:rPr lang="en-US" altLang="en-US" sz="6200" dirty="0" smtClean="0">
                <a:solidFill>
                  <a:schemeClr val="bg1"/>
                </a:solidFill>
              </a:rPr>
              <a:t>When the patients out number the resources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 startAt="3"/>
            </a:pPr>
            <a:r>
              <a:rPr lang="en-US" altLang="en-US" sz="6200" dirty="0" smtClean="0">
                <a:solidFill>
                  <a:schemeClr val="bg1"/>
                </a:solidFill>
              </a:rPr>
              <a:t>When you just don’t know what to do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 startAt="3"/>
            </a:pPr>
            <a:endParaRPr lang="en-US" altLang="en-US" sz="6200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/>
              <a:t>2</a:t>
            </a:r>
            <a:r>
              <a:rPr lang="en-US" altLang="en-US" sz="6200" dirty="0" smtClean="0">
                <a:solidFill>
                  <a:schemeClr val="bg1"/>
                </a:solidFill>
              </a:rPr>
              <a:t>,   Who can declare an MCI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>
                <a:solidFill>
                  <a:schemeClr val="bg1"/>
                </a:solidFill>
              </a:rPr>
              <a:t>	A. The First Responder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>
                <a:solidFill>
                  <a:schemeClr val="bg1"/>
                </a:solidFill>
              </a:rPr>
              <a:t>	B. The Incident Commander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>
                <a:solidFill>
                  <a:schemeClr val="bg1"/>
                </a:solidFill>
              </a:rPr>
              <a:t>	C. A Firefighter EMT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>
                <a:solidFill>
                  <a:schemeClr val="bg1"/>
                </a:solidFill>
              </a:rPr>
              <a:t>	D. All the above	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6200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>
                <a:solidFill>
                  <a:schemeClr val="bg1"/>
                </a:solidFill>
              </a:rPr>
              <a:t>3,	What is the color of the most immediate patient in START triage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/>
              <a:t>	</a:t>
            </a:r>
            <a:r>
              <a:rPr lang="en-US" altLang="en-US" sz="6200" dirty="0" smtClean="0">
                <a:solidFill>
                  <a:srgbClr val="FF0000"/>
                </a:solidFill>
              </a:rPr>
              <a:t>A, Red</a:t>
            </a:r>
            <a:r>
              <a:rPr lang="en-US" altLang="en-US" sz="6200" dirty="0" smtClean="0"/>
              <a:t>			</a:t>
            </a:r>
            <a:r>
              <a:rPr lang="en-US" altLang="en-US" sz="6200" dirty="0" smtClean="0">
                <a:solidFill>
                  <a:srgbClr val="FFFF00"/>
                </a:solidFill>
              </a:rPr>
              <a:t>B, Yellow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/>
              <a:t>	</a:t>
            </a:r>
            <a:r>
              <a:rPr lang="en-US" altLang="en-US" sz="6200" dirty="0" smtClean="0">
                <a:solidFill>
                  <a:srgbClr val="00B050"/>
                </a:solidFill>
              </a:rPr>
              <a:t>C, Green</a:t>
            </a:r>
            <a:r>
              <a:rPr lang="en-US" altLang="en-US" sz="6200" dirty="0" smtClean="0"/>
              <a:t>		</a:t>
            </a:r>
            <a:r>
              <a:rPr lang="en-US" altLang="en-US" sz="6200" dirty="0" smtClean="0">
                <a:solidFill>
                  <a:schemeClr val="bg1"/>
                </a:solidFill>
              </a:rPr>
              <a:t>D, Black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6200" dirty="0" smtClean="0"/>
              <a:t>	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67264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"/>
            <a:ext cx="10363200" cy="64008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altLang="en-US" sz="2800" dirty="0" smtClean="0"/>
              <a:t>4,	 A patient who is unable to walk alert with pulse of 80 and respirations of 20 would be?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A,  Red</a:t>
            </a:r>
            <a:r>
              <a:rPr lang="en-US" altLang="en-US" sz="2800" b="1" dirty="0" smtClean="0"/>
              <a:t>				</a:t>
            </a:r>
            <a:r>
              <a:rPr lang="en-US" altLang="en-US" sz="2800" b="1" dirty="0" smtClean="0">
                <a:solidFill>
                  <a:srgbClr val="FFFF00"/>
                </a:solidFill>
              </a:rPr>
              <a:t>B,  Yellow</a:t>
            </a:r>
          </a:p>
          <a:p>
            <a:pPr eaLnBrk="1" hangingPunct="1">
              <a:buFontTx/>
              <a:buNone/>
            </a:pPr>
            <a:r>
              <a:rPr lang="en-US" altLang="en-US" sz="2800" b="1" dirty="0" smtClean="0"/>
              <a:t>   </a:t>
            </a:r>
            <a:r>
              <a:rPr lang="en-US" altLang="en-US" sz="2800" b="1" dirty="0" smtClean="0">
                <a:solidFill>
                  <a:srgbClr val="00B050"/>
                </a:solidFill>
              </a:rPr>
              <a:t>C,  Green</a:t>
            </a:r>
            <a:r>
              <a:rPr lang="en-US" altLang="en-US" sz="2800" b="1" dirty="0" smtClean="0"/>
              <a:t>			</a:t>
            </a:r>
            <a:r>
              <a:rPr lang="en-US" altLang="en-US" sz="2800" b="1" dirty="0" smtClean="0">
                <a:solidFill>
                  <a:schemeClr val="bg1"/>
                </a:solidFill>
              </a:rPr>
              <a:t>D,   Black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5, A 13 year old boy who is not breathing and unresponsive, you open his airway and he starts breathing is triaged?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A,   Red</a:t>
            </a:r>
            <a:r>
              <a:rPr lang="en-US" altLang="en-US" sz="2800" b="1" dirty="0" smtClean="0"/>
              <a:t>				</a:t>
            </a:r>
            <a:r>
              <a:rPr lang="en-US" altLang="en-US" sz="2800" b="1" dirty="0" smtClean="0">
                <a:solidFill>
                  <a:srgbClr val="FFFF00"/>
                </a:solidFill>
              </a:rPr>
              <a:t>B,  Yellow</a:t>
            </a:r>
          </a:p>
          <a:p>
            <a:pPr eaLnBrk="1" hangingPunct="1">
              <a:buFontTx/>
              <a:buNone/>
            </a:pPr>
            <a:r>
              <a:rPr lang="en-US" altLang="en-US" sz="2800" b="1" dirty="0" smtClean="0"/>
              <a:t>   </a:t>
            </a:r>
            <a:r>
              <a:rPr lang="en-US" altLang="en-US" sz="2800" b="1" dirty="0" smtClean="0">
                <a:solidFill>
                  <a:srgbClr val="00B050"/>
                </a:solidFill>
              </a:rPr>
              <a:t>C,   Green</a:t>
            </a:r>
            <a:r>
              <a:rPr lang="en-US" altLang="en-US" sz="2800" b="1" dirty="0" smtClean="0"/>
              <a:t>			</a:t>
            </a:r>
            <a:r>
              <a:rPr lang="en-US" altLang="en-US" sz="2800" b="1" dirty="0" smtClean="0">
                <a:solidFill>
                  <a:schemeClr val="bg1"/>
                </a:solidFill>
              </a:rPr>
              <a:t>D,  Black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6, A 14 year old girl alert pulse of 100 respirations of 18 but can not move is ?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A,   Red</a:t>
            </a:r>
            <a:r>
              <a:rPr lang="en-US" altLang="en-US" sz="2800" b="1" dirty="0" smtClean="0"/>
              <a:t>				</a:t>
            </a:r>
            <a:r>
              <a:rPr lang="en-US" altLang="en-US" sz="2800" b="1" dirty="0" smtClean="0">
                <a:solidFill>
                  <a:srgbClr val="FFFF00"/>
                </a:solidFill>
              </a:rPr>
              <a:t>B,   Yellow</a:t>
            </a:r>
          </a:p>
          <a:p>
            <a:pPr eaLnBrk="1" hangingPunct="1">
              <a:buFontTx/>
              <a:buNone/>
            </a:pPr>
            <a:r>
              <a:rPr lang="en-US" altLang="en-US" sz="2800" b="1" dirty="0" smtClean="0"/>
              <a:t>	</a:t>
            </a:r>
            <a:r>
              <a:rPr lang="en-US" altLang="en-US" sz="2800" b="1" dirty="0" smtClean="0">
                <a:solidFill>
                  <a:srgbClr val="00B050"/>
                </a:solidFill>
              </a:rPr>
              <a:t>C,   Green</a:t>
            </a:r>
            <a:r>
              <a:rPr lang="en-US" altLang="en-US" sz="2800" b="1" dirty="0" smtClean="0"/>
              <a:t>			</a:t>
            </a:r>
            <a:r>
              <a:rPr lang="en-US" altLang="en-US" sz="2800" b="1" dirty="0" smtClean="0">
                <a:solidFill>
                  <a:schemeClr val="bg1"/>
                </a:solidFill>
              </a:rPr>
              <a:t>D,   Black </a:t>
            </a:r>
          </a:p>
        </p:txBody>
      </p:sp>
    </p:spTree>
    <p:extLst>
      <p:ext uri="{BB962C8B-B14F-4D97-AF65-F5344CB8AC3E}">
        <p14:creationId xmlns:p14="http://schemas.microsoft.com/office/powerpoint/2010/main" val="67135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"/>
            <a:ext cx="10363200" cy="6400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7, A 20 year old female who is unresponsive with respirations of 24 and a pulse of 80 would be triaged 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A,   Red</a:t>
            </a:r>
            <a:r>
              <a:rPr lang="en-US" altLang="en-US" sz="2800" b="1" dirty="0" smtClean="0"/>
              <a:t>				</a:t>
            </a:r>
            <a:r>
              <a:rPr lang="en-US" altLang="en-US" sz="2800" b="1" dirty="0" smtClean="0">
                <a:solidFill>
                  <a:srgbClr val="FFFF00"/>
                </a:solidFill>
              </a:rPr>
              <a:t>B,   Yellow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 smtClean="0"/>
              <a:t>   </a:t>
            </a:r>
            <a:r>
              <a:rPr lang="en-US" altLang="en-US" sz="2800" b="1" dirty="0" smtClean="0">
                <a:solidFill>
                  <a:srgbClr val="00B050"/>
                </a:solidFill>
              </a:rPr>
              <a:t>C,   Green</a:t>
            </a:r>
            <a:r>
              <a:rPr lang="en-US" altLang="en-US" sz="2800" b="1" dirty="0" smtClean="0"/>
              <a:t>			</a:t>
            </a:r>
            <a:r>
              <a:rPr lang="en-US" altLang="en-US" sz="2800" b="1" dirty="0" smtClean="0">
                <a:solidFill>
                  <a:schemeClr val="bg1"/>
                </a:solidFill>
              </a:rPr>
              <a:t>D,   Black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8, A 12 year old boy who is unresponsive not breathing with out a pulse is triaged 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 	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A,   Red</a:t>
            </a:r>
            <a:r>
              <a:rPr lang="en-US" altLang="en-US" sz="2800" b="1" dirty="0" smtClean="0"/>
              <a:t>				</a:t>
            </a:r>
            <a:r>
              <a:rPr lang="en-US" altLang="en-US" sz="2800" b="1" dirty="0" smtClean="0">
                <a:solidFill>
                  <a:srgbClr val="FFFF00"/>
                </a:solidFill>
              </a:rPr>
              <a:t>B,   Yellow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 smtClean="0"/>
              <a:t>	</a:t>
            </a:r>
            <a:r>
              <a:rPr lang="en-US" altLang="en-US" sz="2800" b="1" dirty="0" smtClean="0">
                <a:solidFill>
                  <a:srgbClr val="00B050"/>
                </a:solidFill>
              </a:rPr>
              <a:t>C,   Green</a:t>
            </a:r>
            <a:r>
              <a:rPr lang="en-US" altLang="en-US" sz="2800" b="1" dirty="0" smtClean="0"/>
              <a:t>			</a:t>
            </a:r>
            <a:r>
              <a:rPr lang="en-US" altLang="en-US" sz="2800" b="1" dirty="0" smtClean="0">
                <a:solidFill>
                  <a:schemeClr val="bg1"/>
                </a:solidFill>
              </a:rPr>
              <a:t>D,   Black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9,  A 30 year old male who is walking around with a open fracture of his (L) arm with a pulse of 80 respirations of 20 and alert.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A,   Red</a:t>
            </a:r>
            <a:r>
              <a:rPr lang="en-US" altLang="en-US" sz="2800" b="1" dirty="0" smtClean="0"/>
              <a:t>				 </a:t>
            </a:r>
            <a:r>
              <a:rPr lang="en-US" altLang="en-US" sz="2800" b="1" dirty="0" smtClean="0">
                <a:solidFill>
                  <a:srgbClr val="FFFF00"/>
                </a:solidFill>
              </a:rPr>
              <a:t>B,   Yellow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 smtClean="0"/>
              <a:t>	</a:t>
            </a:r>
            <a:r>
              <a:rPr lang="en-US" altLang="en-US" sz="2800" b="1" dirty="0" smtClean="0">
                <a:solidFill>
                  <a:srgbClr val="00B050"/>
                </a:solidFill>
              </a:rPr>
              <a:t>C,   Green</a:t>
            </a:r>
            <a:r>
              <a:rPr lang="en-US" altLang="en-US" sz="2800" b="1" dirty="0" smtClean="0"/>
              <a:t>			 </a:t>
            </a:r>
            <a:r>
              <a:rPr lang="en-US" altLang="en-US" sz="2800" b="1" dirty="0" smtClean="0">
                <a:solidFill>
                  <a:schemeClr val="bg1"/>
                </a:solidFill>
              </a:rPr>
              <a:t>D,   Black</a:t>
            </a:r>
          </a:p>
        </p:txBody>
      </p:sp>
    </p:spTree>
    <p:extLst>
      <p:ext uri="{BB962C8B-B14F-4D97-AF65-F5344CB8AC3E}">
        <p14:creationId xmlns:p14="http://schemas.microsoft.com/office/powerpoint/2010/main" val="360536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10363200" cy="838200"/>
          </a:xfrm>
        </p:spPr>
        <p:txBody>
          <a:bodyPr/>
          <a:lstStyle/>
          <a:p>
            <a:pPr eaLnBrk="1" hangingPunct="1"/>
            <a:r>
              <a:rPr lang="en-US" altLang="en-US" smtClean="0"/>
              <a:t>MCI Test Answers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85800"/>
            <a:ext cx="10363200" cy="6172200"/>
          </a:xfrm>
        </p:spPr>
        <p:txBody>
          <a:bodyPr>
            <a:normAutofit fontScale="62500" lnSpcReduction="2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1,	What is the definition of a MCI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altLang="en-US" sz="2400" dirty="0" smtClean="0"/>
              <a:t>Car Accident with one patient 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/>
            </a:pPr>
            <a:r>
              <a:rPr lang="en-US" altLang="en-US" sz="2400" dirty="0" smtClean="0"/>
              <a:t>A tornado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 startAt="3"/>
            </a:pPr>
            <a:r>
              <a:rPr lang="en-US" altLang="en-US" sz="2400" b="1" i="1" u="sng" dirty="0" smtClean="0"/>
              <a:t>When the patients out number the resources 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 startAt="3"/>
            </a:pPr>
            <a:r>
              <a:rPr lang="en-US" altLang="en-US" sz="2400" dirty="0" smtClean="0"/>
              <a:t>When you just don’t know what to do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lphaUcPeriod" startAt="3"/>
            </a:pPr>
            <a:endParaRPr lang="en-US" altLang="en-US" sz="2400" dirty="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2,   Who can declare an MCI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A. The First Responder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B. The Incident Commander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C. A Firefighter EMT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i="1" u="sng" dirty="0" smtClean="0"/>
              <a:t>D. All the above</a:t>
            </a:r>
            <a:r>
              <a:rPr lang="en-US" altLang="en-US" sz="2800" dirty="0" smtClean="0"/>
              <a:t>	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3,	What is the color of the most immediate patient in START triage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i="1" u="sng" dirty="0" smtClean="0">
                <a:solidFill>
                  <a:srgbClr val="FF0000"/>
                </a:solidFill>
              </a:rPr>
              <a:t>A, Red</a:t>
            </a:r>
            <a:r>
              <a:rPr lang="en-US" altLang="en-US" sz="2800" dirty="0" smtClean="0"/>
              <a:t>			B, Yellow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C, Green		D, Black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en-US" sz="2800" dirty="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"/>
            <a:ext cx="10363200" cy="64008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altLang="en-US" sz="2800" dirty="0" smtClean="0"/>
              <a:t>4,	 A patient who is unable to walk alert with pulse of 80 and respirations of 20 would be?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	A,  Red				</a:t>
            </a:r>
            <a:r>
              <a:rPr lang="en-US" altLang="en-US" sz="2800" b="1" i="1" u="sng" dirty="0" smtClean="0">
                <a:solidFill>
                  <a:srgbClr val="FFFF00"/>
                </a:solidFill>
              </a:rPr>
              <a:t>B,  Yellow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   C,  Green			D,   Black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5, A 13 year old boy who is not breathing and unresponsive, you open his airway and he starts breathing is triaged?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i="1" u="sng" dirty="0" smtClean="0">
                <a:solidFill>
                  <a:srgbClr val="FF0000"/>
                </a:solidFill>
              </a:rPr>
              <a:t>A,   Red</a:t>
            </a:r>
            <a:r>
              <a:rPr lang="en-US" altLang="en-US" sz="2800" dirty="0" smtClean="0"/>
              <a:t>				B,  Yellow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  C,   Green			D,  Black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6, A 14 year old girl alert pulse of 100 respirations of 18 but can not move is ?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	A,   Red			     </a:t>
            </a:r>
            <a:r>
              <a:rPr lang="en-US" altLang="en-US" sz="2800" b="1" i="1" u="sng" dirty="0" smtClean="0">
                <a:solidFill>
                  <a:srgbClr val="FFFF00"/>
                </a:solidFill>
              </a:rPr>
              <a:t>B, Yellow</a:t>
            </a:r>
            <a:endParaRPr lang="en-US" altLang="en-US" sz="2800" b="1" i="1" u="sng" dirty="0" smtClean="0"/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	C,   Green			D,   Black </a:t>
            </a:r>
          </a:p>
        </p:txBody>
      </p:sp>
    </p:spTree>
    <p:extLst>
      <p:ext uri="{BB962C8B-B14F-4D97-AF65-F5344CB8AC3E}">
        <p14:creationId xmlns:p14="http://schemas.microsoft.com/office/powerpoint/2010/main" val="155833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"/>
            <a:ext cx="10363200" cy="6400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7, A 20 year old female who is unresponsive with respirations of 24 and a pulse of 80 would be triaged 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   	</a:t>
            </a:r>
            <a:r>
              <a:rPr lang="en-US" altLang="en-US" sz="2800" b="1" i="1" u="sng" dirty="0" smtClean="0">
                <a:solidFill>
                  <a:srgbClr val="FF0000"/>
                </a:solidFill>
              </a:rPr>
              <a:t>A,   Red</a:t>
            </a:r>
            <a:r>
              <a:rPr lang="en-US" altLang="en-US" sz="2800" dirty="0" smtClean="0"/>
              <a:t>				B,   Yellow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    C,   Green			D,   Black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8, A 12 year old boy who is unresponsive not breathing with out a pulse is triaged 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 	A,   Red				B,   Yellow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C,   Green			</a:t>
            </a:r>
            <a:r>
              <a:rPr lang="en-US" altLang="en-US" sz="2800" b="1" i="1" u="sng" dirty="0" smtClean="0">
                <a:solidFill>
                  <a:schemeClr val="bg1"/>
                </a:solidFill>
              </a:rPr>
              <a:t>D,   Black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9,  A 30 year old male who is walking around with a open fracture of his (L) arm with a pulse of 80 respirations of 20 and alert.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A,   Red			 B,   Yellow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	</a:t>
            </a:r>
            <a:r>
              <a:rPr lang="en-US" altLang="en-US" sz="2800" b="1" i="1" u="sng" dirty="0" smtClean="0">
                <a:solidFill>
                  <a:srgbClr val="00B050"/>
                </a:solidFill>
              </a:rPr>
              <a:t>C,   Green</a:t>
            </a:r>
            <a:r>
              <a:rPr lang="en-US" altLang="en-US" sz="2800" dirty="0" smtClean="0"/>
              <a:t>		 D,   Black</a:t>
            </a:r>
          </a:p>
        </p:txBody>
      </p:sp>
    </p:spTree>
    <p:extLst>
      <p:ext uri="{BB962C8B-B14F-4D97-AF65-F5344CB8AC3E}">
        <p14:creationId xmlns:p14="http://schemas.microsoft.com/office/powerpoint/2010/main" val="328402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0700" y="106921"/>
            <a:ext cx="8534400" cy="1507067"/>
          </a:xfrm>
        </p:spPr>
        <p:txBody>
          <a:bodyPr/>
          <a:lstStyle/>
          <a:p>
            <a:r>
              <a:rPr lang="en-US" altLang="en-US" sz="8000" b="1" dirty="0">
                <a:solidFill>
                  <a:srgbClr val="FFFF00"/>
                </a:solidFill>
              </a:rPr>
              <a:t>Are </a:t>
            </a:r>
            <a:r>
              <a:rPr lang="en-US" altLang="en-US" sz="8000" b="1" dirty="0" smtClean="0">
                <a:solidFill>
                  <a:srgbClr val="FFFF00"/>
                </a:solidFill>
              </a:rPr>
              <a:t>You </a:t>
            </a:r>
            <a:r>
              <a:rPr lang="en-US" altLang="en-US" sz="8000" b="1" dirty="0">
                <a:solidFill>
                  <a:srgbClr val="FFFF00"/>
                </a:solidFill>
              </a:rPr>
              <a:t>Ready</a:t>
            </a:r>
            <a:endParaRPr lang="en-US" altLang="en-US" sz="8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2" y="1364011"/>
            <a:ext cx="5251268" cy="29891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20" y="4087215"/>
            <a:ext cx="3620588" cy="27154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107" y="4417912"/>
            <a:ext cx="5686698" cy="2384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66" y="1317964"/>
            <a:ext cx="4088142" cy="272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41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26" y="2514600"/>
            <a:ext cx="9140286" cy="176953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Sandy Hook 12/14/2012</a:t>
            </a:r>
            <a:endParaRPr lang="en-US" sz="32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7" y="67733"/>
            <a:ext cx="6884893" cy="36147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6" y="289730"/>
            <a:ext cx="5087640" cy="28598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479" y="3793027"/>
            <a:ext cx="4504266" cy="29615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34" y="3816610"/>
            <a:ext cx="4385733" cy="291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1188720"/>
            <a:ext cx="7772400" cy="1295400"/>
          </a:xfrm>
        </p:spPr>
        <p:txBody>
          <a:bodyPr>
            <a:normAutofit/>
          </a:bodyPr>
          <a:lstStyle/>
          <a:p>
            <a:endParaRPr lang="en-US" alt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58368" y="795528"/>
            <a:ext cx="4983480" cy="4014216"/>
          </a:xfrm>
        </p:spPr>
        <p:txBody>
          <a:bodyPr/>
          <a:lstStyle/>
          <a:p>
            <a:r>
              <a:rPr lang="en-US" altLang="en-US" sz="6000" b="1" dirty="0"/>
              <a:t>For its not a matter of</a:t>
            </a:r>
            <a:r>
              <a:rPr lang="en-US" altLang="en-US" sz="6000" dirty="0"/>
              <a:t> </a:t>
            </a:r>
            <a:r>
              <a:rPr lang="en-US" altLang="en-US" sz="6000" b="1" dirty="0"/>
              <a:t>if it</a:t>
            </a:r>
            <a:r>
              <a:rPr lang="en-US" altLang="en-US" sz="6000" dirty="0"/>
              <a:t> </a:t>
            </a:r>
            <a:r>
              <a:rPr lang="en-US" altLang="en-US" sz="6000" b="1" dirty="0"/>
              <a:t>will</a:t>
            </a:r>
            <a:r>
              <a:rPr lang="en-US" altLang="en-US" sz="6000" dirty="0"/>
              <a:t> </a:t>
            </a:r>
            <a:r>
              <a:rPr lang="en-US" altLang="en-US" sz="6000" b="1" dirty="0"/>
              <a:t>happen</a:t>
            </a:r>
            <a:endParaRPr lang="en-US" altLang="en-US" sz="6000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400800" y="1828800"/>
            <a:ext cx="3886200" cy="4419600"/>
          </a:xfrm>
        </p:spPr>
        <p:txBody>
          <a:bodyPr/>
          <a:lstStyle/>
          <a:p>
            <a:r>
              <a:rPr lang="en-US" altLang="en-US" sz="4400" b="1">
                <a:solidFill>
                  <a:srgbClr val="FFFF00"/>
                </a:solidFill>
              </a:rPr>
              <a:t>It is only a matter of </a:t>
            </a:r>
            <a:r>
              <a:rPr lang="en-US" altLang="en-US" sz="4400" b="1" u="sng">
                <a:solidFill>
                  <a:srgbClr val="FFFF00"/>
                </a:solidFill>
              </a:rPr>
              <a:t>when</a:t>
            </a:r>
            <a:r>
              <a:rPr lang="en-US" altLang="en-US" sz="4400" b="1">
                <a:solidFill>
                  <a:srgbClr val="FFFF00"/>
                </a:solidFill>
              </a:rPr>
              <a:t> it will happen</a:t>
            </a:r>
          </a:p>
          <a:p>
            <a:r>
              <a:rPr lang="en-US" altLang="en-US" sz="4400" b="1">
                <a:solidFill>
                  <a:srgbClr val="FFFF00"/>
                </a:solidFill>
              </a:rPr>
              <a:t>And what  it will be</a:t>
            </a:r>
          </a:p>
        </p:txBody>
      </p:sp>
    </p:spTree>
    <p:extLst>
      <p:ext uri="{BB962C8B-B14F-4D97-AF65-F5344CB8AC3E}">
        <p14:creationId xmlns:p14="http://schemas.microsoft.com/office/powerpoint/2010/main" val="137133263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  <p:bldP spid="20484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10363200" cy="9144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Multiple Vehicle Accidents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 </a:t>
            </a:r>
          </a:p>
        </p:txBody>
      </p:sp>
      <p:pic>
        <p:nvPicPr>
          <p:cNvPr id="6148" name="Picture 4" descr="http://www.crashstuff.com/wp-content/uploads/2010/07/44513760_wideview_afp41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473200"/>
            <a:ext cx="995680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8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16000" y="228600"/>
            <a:ext cx="10363200" cy="7620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Tornado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 </a:t>
            </a:r>
          </a:p>
        </p:txBody>
      </p:sp>
      <p:pic>
        <p:nvPicPr>
          <p:cNvPr id="7172" name="Picture 5" descr="http://blogs.kansas.com/weblog/files/torna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944564"/>
            <a:ext cx="10160000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8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Aerial Photo of the Event 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90601"/>
            <a:ext cx="7543800" cy="564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endParaRPr lang="en-US" altLang="en-US" dirty="0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057400" y="128016"/>
            <a:ext cx="8833104" cy="6638544"/>
          </a:xfrm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3324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322</TotalTime>
  <Words>699</Words>
  <Application>Microsoft Office PowerPoint</Application>
  <PresentationFormat>Custom</PresentationFormat>
  <Paragraphs>227</Paragraphs>
  <Slides>39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Slice</vt:lpstr>
      <vt:lpstr>Clip</vt:lpstr>
      <vt:lpstr>Photo Editor Photo</vt:lpstr>
      <vt:lpstr>MS Org Chart</vt:lpstr>
      <vt:lpstr>Lesson Plan</vt:lpstr>
      <vt:lpstr>Lesson Plan</vt:lpstr>
      <vt:lpstr>PowerPoint Presentation</vt:lpstr>
      <vt:lpstr>Are You Ready</vt:lpstr>
      <vt:lpstr>Sandy Hook 12/14/2012</vt:lpstr>
      <vt:lpstr>PowerPoint Presentation</vt:lpstr>
      <vt:lpstr>Multiple Vehicle Accidents</vt:lpstr>
      <vt:lpstr>Tornado</vt:lpstr>
      <vt:lpstr>PowerPoint Presentation</vt:lpstr>
      <vt:lpstr>When and  how to use START Triage </vt:lpstr>
      <vt:lpstr>Any time the Number of victims  over stretches your resources </vt:lpstr>
      <vt:lpstr>START  TRIAGE Stands For</vt:lpstr>
      <vt:lpstr>How do we do START Triage Step by step</vt:lpstr>
      <vt:lpstr>Step One</vt:lpstr>
      <vt:lpstr>Step Two R-P-M TEST</vt:lpstr>
      <vt:lpstr>R P M  Test</vt:lpstr>
      <vt:lpstr>RPM Test</vt:lpstr>
      <vt:lpstr>Rapid Treatment </vt:lpstr>
      <vt:lpstr>Jump START  Pediatric Patients</vt:lpstr>
      <vt:lpstr>Equipment We Need On a MCI Call</vt:lpstr>
      <vt:lpstr>Township Fire &amp; Eau Claire County Triage Kits</vt:lpstr>
      <vt:lpstr>MCI Station Supplies</vt:lpstr>
      <vt:lpstr>MCI Tubs</vt:lpstr>
      <vt:lpstr>MCI Trailer Equipment</vt:lpstr>
      <vt:lpstr>Job Assignment Vests &amp; Supplies</vt:lpstr>
      <vt:lpstr>Oxygen Equipment </vt:lpstr>
      <vt:lpstr>Back MCI Trailer </vt:lpstr>
      <vt:lpstr>Medical Supplies  </vt:lpstr>
      <vt:lpstr>Portable E-Z Up Shelters</vt:lpstr>
      <vt:lpstr>How Do handle an MCI</vt:lpstr>
      <vt:lpstr>With Command and Control </vt:lpstr>
      <vt:lpstr>Only Sector Officers should Use Radio Communications </vt:lpstr>
      <vt:lpstr>Control </vt:lpstr>
      <vt:lpstr>MCI Test</vt:lpstr>
      <vt:lpstr>PowerPoint Presentation</vt:lpstr>
      <vt:lpstr>PowerPoint Presentation</vt:lpstr>
      <vt:lpstr>MCI Test Answers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Eau Claire County Mass Casualty Incident</dc:title>
  <dc:creator>tim</dc:creator>
  <cp:lastModifiedBy>DEZIELTIM</cp:lastModifiedBy>
  <cp:revision>30</cp:revision>
  <dcterms:created xsi:type="dcterms:W3CDTF">2017-12-07T20:56:53Z</dcterms:created>
  <dcterms:modified xsi:type="dcterms:W3CDTF">2019-12-30T21:20:10Z</dcterms:modified>
</cp:coreProperties>
</file>